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263" r:id="rId3"/>
    <p:sldId id="265" r:id="rId4"/>
    <p:sldId id="257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66"/>
    <a:srgbClr val="00FF00"/>
    <a:srgbClr val="FF0000"/>
    <a:srgbClr val="0080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07226-CCE4-B640-A711-5E8731EF7436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30D48-B2A4-EC45-965B-89577E48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0D48-B2A4-EC45-965B-89577E48035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0D48-B2A4-EC45-965B-89577E48035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0D48-B2A4-EC45-965B-89577E4803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0D48-B2A4-EC45-965B-89577E4803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0D48-B2A4-EC45-965B-89577E4803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0D48-B2A4-EC45-965B-89577E4803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0D48-B2A4-EC45-965B-89577E4803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0D48-B2A4-EC45-965B-89577E4803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76AF5-71B7-CF44-A382-4321947985D2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6177-3318-F440-B954-DEDD224DD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9144000" cy="1736914"/>
          </a:xfrm>
          <a:prstGeom prst="rect">
            <a:avLst/>
          </a:prstGeom>
          <a:solidFill>
            <a:schemeClr val="bg1"/>
          </a:solidFill>
          <a:effectLst>
            <a:outerShdw blurRad="40000" dist="50800" dir="49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1"/>
          <p:cNvGrpSpPr/>
          <p:nvPr/>
        </p:nvGrpSpPr>
        <p:grpSpPr>
          <a:xfrm flipV="1">
            <a:off x="0" y="0"/>
            <a:ext cx="1851056" cy="6858000"/>
            <a:chOff x="0" y="0"/>
            <a:chExt cx="1851056" cy="6858000"/>
          </a:xfrm>
          <a:effectLst>
            <a:outerShdw blurRad="50800" dist="76200" dir="16200000">
              <a:srgbClr val="000000">
                <a:alpha val="43000"/>
              </a:srgbClr>
            </a:outerShdw>
          </a:effectLst>
        </p:grpSpPr>
        <p:sp>
          <p:nvSpPr>
            <p:cNvPr id="4" name="Rectangle 3"/>
            <p:cNvSpPr/>
            <p:nvPr/>
          </p:nvSpPr>
          <p:spPr>
            <a:xfrm>
              <a:off x="0" y="0"/>
              <a:ext cx="1189024" cy="6858000"/>
            </a:xfrm>
            <a:prstGeom prst="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Same Side Corner Rectangle 5"/>
            <p:cNvSpPr/>
            <p:nvPr/>
          </p:nvSpPr>
          <p:spPr>
            <a:xfrm rot="16200000" flipV="1">
              <a:off x="857259" y="606403"/>
              <a:ext cx="1325562" cy="662032"/>
            </a:xfrm>
            <a:prstGeom prst="round2Same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 flipV="1">
            <a:off x="0" y="0"/>
            <a:ext cx="1851055" cy="6858000"/>
            <a:chOff x="1382727" y="0"/>
            <a:chExt cx="1851055" cy="6858000"/>
          </a:xfrm>
          <a:effectLst>
            <a:outerShdw blurRad="50800" dist="63500" dir="17400000">
              <a:srgbClr val="000000">
                <a:alpha val="43000"/>
              </a:srgbClr>
            </a:outerShdw>
          </a:effectLst>
        </p:grpSpPr>
        <p:sp>
          <p:nvSpPr>
            <p:cNvPr id="20" name="Rectangle 19"/>
            <p:cNvSpPr/>
            <p:nvPr/>
          </p:nvSpPr>
          <p:spPr>
            <a:xfrm>
              <a:off x="1382727" y="0"/>
              <a:ext cx="1189024" cy="6858000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Same Side Corner Rectangle 20"/>
            <p:cNvSpPr/>
            <p:nvPr/>
          </p:nvSpPr>
          <p:spPr>
            <a:xfrm rot="16200000" flipV="1">
              <a:off x="2236242" y="5128623"/>
              <a:ext cx="1333048" cy="662032"/>
            </a:xfrm>
            <a:prstGeom prst="round2SameRect">
              <a:avLst/>
            </a:prstGeom>
            <a:solidFill>
              <a:srgbClr val="FFCC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"/>
          <p:cNvGrpSpPr/>
          <p:nvPr/>
        </p:nvGrpSpPr>
        <p:grpSpPr>
          <a:xfrm flipV="1">
            <a:off x="0" y="0"/>
            <a:ext cx="1851055" cy="6858000"/>
            <a:chOff x="925528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925528" y="0"/>
              <a:ext cx="1189024" cy="68580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16200000" flipV="1">
              <a:off x="1779043" y="3663400"/>
              <a:ext cx="1333048" cy="662032"/>
            </a:xfrm>
            <a:prstGeom prst="round2SameRect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2"/>
          <p:cNvGrpSpPr/>
          <p:nvPr/>
        </p:nvGrpSpPr>
        <p:grpSpPr>
          <a:xfrm flipV="1">
            <a:off x="0" y="0"/>
            <a:ext cx="1851055" cy="6858000"/>
            <a:chOff x="1382727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1382727" y="0"/>
              <a:ext cx="1189024" cy="685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16200000" flipV="1">
              <a:off x="2236242" y="2123263"/>
              <a:ext cx="1333048" cy="66203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70" y="274638"/>
            <a:ext cx="605203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More and More People Reject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0420" y="2064884"/>
            <a:ext cx="5876380" cy="4518477"/>
          </a:xfrm>
        </p:spPr>
        <p:txBody>
          <a:bodyPr>
            <a:noAutofit/>
          </a:bodyPr>
          <a:lstStyle/>
          <a:p>
            <a:r>
              <a:rPr lang="en-US" sz="4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They see no reason to participate in church.</a:t>
            </a:r>
          </a:p>
          <a:p>
            <a:r>
              <a:rPr lang="en-US" sz="4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They don’t think it is necessary.</a:t>
            </a:r>
          </a:p>
          <a:p>
            <a:r>
              <a:rPr lang="en-US" sz="4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They set other things as priorities in their lives.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9024" y="5582027"/>
            <a:ext cx="662031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89025" y="1059807"/>
            <a:ext cx="662031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89024" y="2525030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89025" y="4065167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 flipV="1">
            <a:off x="2" y="0"/>
            <a:ext cx="1189024" cy="6858000"/>
          </a:xfrm>
          <a:prstGeom prst="rect">
            <a:avLst/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AB63C90-AA2A-4BFE-A6C5-5E08771E7452}"/>
              </a:ext>
            </a:extLst>
          </p:cNvPr>
          <p:cNvSpPr txBox="1"/>
          <p:nvPr/>
        </p:nvSpPr>
        <p:spPr>
          <a:xfrm>
            <a:off x="92005" y="843677"/>
            <a:ext cx="1031051" cy="5170646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  <a:bevelB w="82550" h="38100" prst="coolSlant"/>
            </a:sp3d>
          </a:bodyPr>
          <a:lstStyle/>
          <a:p>
            <a:pPr algn="ctr"/>
            <a:r>
              <a:rPr lang="en-US" sz="5500" b="1" dirty="0">
                <a:solidFill>
                  <a:srgbClr val="0080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 H U R C 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1736914"/>
          </a:xfrm>
          <a:prstGeom prst="rect">
            <a:avLst/>
          </a:prstGeom>
          <a:solidFill>
            <a:schemeClr val="bg1"/>
          </a:solidFill>
          <a:effectLst>
            <a:outerShdw blurRad="40000" dist="50800" dir="49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1"/>
          <p:cNvGrpSpPr/>
          <p:nvPr/>
        </p:nvGrpSpPr>
        <p:grpSpPr>
          <a:xfrm flipV="1">
            <a:off x="0" y="0"/>
            <a:ext cx="1851056" cy="6858000"/>
            <a:chOff x="0" y="0"/>
            <a:chExt cx="1851056" cy="6858000"/>
          </a:xfrm>
          <a:effectLst>
            <a:outerShdw blurRad="50800" dist="76200" dir="16200000">
              <a:srgbClr val="000000">
                <a:alpha val="43000"/>
              </a:srgbClr>
            </a:outerShdw>
          </a:effectLst>
        </p:grpSpPr>
        <p:sp>
          <p:nvSpPr>
            <p:cNvPr id="4" name="Rectangle 3"/>
            <p:cNvSpPr/>
            <p:nvPr/>
          </p:nvSpPr>
          <p:spPr>
            <a:xfrm>
              <a:off x="0" y="0"/>
              <a:ext cx="1189024" cy="6858000"/>
            </a:xfrm>
            <a:prstGeom prst="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Same Side Corner Rectangle 5"/>
            <p:cNvSpPr/>
            <p:nvPr/>
          </p:nvSpPr>
          <p:spPr>
            <a:xfrm rot="16200000" flipV="1">
              <a:off x="857259" y="606403"/>
              <a:ext cx="1325562" cy="662032"/>
            </a:xfrm>
            <a:prstGeom prst="round2Same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 flipV="1">
            <a:off x="0" y="0"/>
            <a:ext cx="1851055" cy="6858000"/>
            <a:chOff x="1382727" y="0"/>
            <a:chExt cx="1851055" cy="6858000"/>
          </a:xfrm>
          <a:effectLst>
            <a:outerShdw blurRad="50800" dist="63500" dir="17400000">
              <a:srgbClr val="000000">
                <a:alpha val="43000"/>
              </a:srgbClr>
            </a:outerShdw>
          </a:effectLst>
        </p:grpSpPr>
        <p:sp>
          <p:nvSpPr>
            <p:cNvPr id="20" name="Rectangle 19"/>
            <p:cNvSpPr/>
            <p:nvPr/>
          </p:nvSpPr>
          <p:spPr>
            <a:xfrm>
              <a:off x="1382727" y="0"/>
              <a:ext cx="1189024" cy="6858000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Same Side Corner Rectangle 20"/>
            <p:cNvSpPr/>
            <p:nvPr/>
          </p:nvSpPr>
          <p:spPr>
            <a:xfrm rot="16200000" flipV="1">
              <a:off x="2236242" y="5128623"/>
              <a:ext cx="1333048" cy="662032"/>
            </a:xfrm>
            <a:prstGeom prst="round2SameRect">
              <a:avLst/>
            </a:prstGeom>
            <a:solidFill>
              <a:srgbClr val="FFCC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"/>
          <p:cNvGrpSpPr/>
          <p:nvPr/>
        </p:nvGrpSpPr>
        <p:grpSpPr>
          <a:xfrm flipV="1">
            <a:off x="0" y="0"/>
            <a:ext cx="1851055" cy="6858000"/>
            <a:chOff x="925528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925528" y="0"/>
              <a:ext cx="1189024" cy="68580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16200000" flipV="1">
              <a:off x="1779043" y="3663400"/>
              <a:ext cx="1333048" cy="662032"/>
            </a:xfrm>
            <a:prstGeom prst="round2SameRect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2"/>
          <p:cNvGrpSpPr/>
          <p:nvPr/>
        </p:nvGrpSpPr>
        <p:grpSpPr>
          <a:xfrm flipV="1">
            <a:off x="0" y="0"/>
            <a:ext cx="1851055" cy="6858000"/>
            <a:chOff x="1382727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1382727" y="0"/>
              <a:ext cx="1189024" cy="685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16200000" flipV="1">
              <a:off x="2236242" y="2123263"/>
              <a:ext cx="1333048" cy="66203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70" y="274638"/>
            <a:ext cx="605203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More and More People Reject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0420" y="2064884"/>
            <a:ext cx="5876380" cy="4518477"/>
          </a:xfrm>
        </p:spPr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impact does this have?</a:t>
            </a:r>
          </a:p>
          <a:p>
            <a:r>
              <a:rPr lang="en-US" sz="4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How will this affect those who do this?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9024" y="5582027"/>
            <a:ext cx="662031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89025" y="1059807"/>
            <a:ext cx="662031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89024" y="2525030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89025" y="4065167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3</a:t>
            </a:r>
          </a:p>
        </p:txBody>
      </p:sp>
      <p:sp>
        <p:nvSpPr>
          <p:cNvPr id="23" name="Rectangle 22"/>
          <p:cNvSpPr/>
          <p:nvPr/>
        </p:nvSpPr>
        <p:spPr>
          <a:xfrm flipV="1">
            <a:off x="2" y="0"/>
            <a:ext cx="1189024" cy="6858000"/>
          </a:xfrm>
          <a:prstGeom prst="rect">
            <a:avLst/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2005" y="843677"/>
            <a:ext cx="1031051" cy="5170646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  <a:bevelB w="82550" h="38100" prst="coolSlant"/>
            </a:sp3d>
          </a:bodyPr>
          <a:lstStyle/>
          <a:p>
            <a:pPr algn="ctr"/>
            <a:r>
              <a:rPr lang="en-US" sz="5500" b="1" dirty="0">
                <a:solidFill>
                  <a:srgbClr val="0080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 H U R C 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1736914"/>
          </a:xfrm>
          <a:prstGeom prst="rect">
            <a:avLst/>
          </a:prstGeom>
          <a:solidFill>
            <a:schemeClr val="bg1"/>
          </a:solidFill>
          <a:effectLst>
            <a:outerShdw blurRad="40000" dist="50800" dir="49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1"/>
          <p:cNvGrpSpPr/>
          <p:nvPr/>
        </p:nvGrpSpPr>
        <p:grpSpPr>
          <a:xfrm flipV="1">
            <a:off x="0" y="0"/>
            <a:ext cx="1851056" cy="6858000"/>
            <a:chOff x="0" y="0"/>
            <a:chExt cx="1851056" cy="6858000"/>
          </a:xfrm>
          <a:effectLst>
            <a:outerShdw blurRad="50800" dist="76200" dir="16200000">
              <a:srgbClr val="000000">
                <a:alpha val="43000"/>
              </a:srgbClr>
            </a:outerShdw>
          </a:effectLst>
        </p:grpSpPr>
        <p:sp>
          <p:nvSpPr>
            <p:cNvPr id="4" name="Rectangle 3"/>
            <p:cNvSpPr/>
            <p:nvPr/>
          </p:nvSpPr>
          <p:spPr>
            <a:xfrm>
              <a:off x="0" y="0"/>
              <a:ext cx="1189024" cy="6858000"/>
            </a:xfrm>
            <a:prstGeom prst="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Same Side Corner Rectangle 5"/>
            <p:cNvSpPr/>
            <p:nvPr/>
          </p:nvSpPr>
          <p:spPr>
            <a:xfrm rot="16200000" flipV="1">
              <a:off x="857259" y="606403"/>
              <a:ext cx="1325562" cy="662032"/>
            </a:xfrm>
            <a:prstGeom prst="round2Same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 flipV="1">
            <a:off x="0" y="0"/>
            <a:ext cx="1851055" cy="6858000"/>
            <a:chOff x="1382727" y="0"/>
            <a:chExt cx="1851055" cy="6858000"/>
          </a:xfrm>
          <a:effectLst>
            <a:outerShdw blurRad="50800" dist="63500" dir="17400000">
              <a:srgbClr val="000000">
                <a:alpha val="43000"/>
              </a:srgbClr>
            </a:outerShdw>
          </a:effectLst>
        </p:grpSpPr>
        <p:sp>
          <p:nvSpPr>
            <p:cNvPr id="20" name="Rectangle 19"/>
            <p:cNvSpPr/>
            <p:nvPr/>
          </p:nvSpPr>
          <p:spPr>
            <a:xfrm>
              <a:off x="1382727" y="0"/>
              <a:ext cx="1189024" cy="6858000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Same Side Corner Rectangle 20"/>
            <p:cNvSpPr/>
            <p:nvPr/>
          </p:nvSpPr>
          <p:spPr>
            <a:xfrm rot="16200000" flipV="1">
              <a:off x="2236242" y="5128623"/>
              <a:ext cx="1333048" cy="662032"/>
            </a:xfrm>
            <a:prstGeom prst="round2SameRect">
              <a:avLst/>
            </a:prstGeom>
            <a:solidFill>
              <a:srgbClr val="FFCC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"/>
          <p:cNvGrpSpPr/>
          <p:nvPr/>
        </p:nvGrpSpPr>
        <p:grpSpPr>
          <a:xfrm flipV="1">
            <a:off x="0" y="0"/>
            <a:ext cx="1851055" cy="6858000"/>
            <a:chOff x="925528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925528" y="0"/>
              <a:ext cx="1189024" cy="68580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16200000" flipV="1">
              <a:off x="1779043" y="3663400"/>
              <a:ext cx="1333048" cy="662032"/>
            </a:xfrm>
            <a:prstGeom prst="round2SameRect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2"/>
          <p:cNvGrpSpPr/>
          <p:nvPr/>
        </p:nvGrpSpPr>
        <p:grpSpPr>
          <a:xfrm flipV="1">
            <a:off x="0" y="0"/>
            <a:ext cx="1851055" cy="6858000"/>
            <a:chOff x="1382727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1382727" y="0"/>
              <a:ext cx="1189024" cy="685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16200000" flipV="1">
              <a:off x="2236242" y="2123263"/>
              <a:ext cx="1333048" cy="66203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70" y="274638"/>
            <a:ext cx="605203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More and More People Reject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0420" y="2064884"/>
            <a:ext cx="5876380" cy="4518477"/>
          </a:xfrm>
        </p:spPr>
        <p:txBody>
          <a:bodyPr>
            <a:noAutofit/>
          </a:bodyPr>
          <a:lstStyle/>
          <a:p>
            <a:r>
              <a:rPr lang="en-US" sz="3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Bible teaches this as a</a:t>
            </a:r>
            <a:r>
              <a:rPr lang="en-US" sz="3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responsibility before God (Acts 11:26).</a:t>
            </a:r>
          </a:p>
          <a:p>
            <a:r>
              <a:rPr lang="en-US" sz="3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Neglect of it will influence our eternal destiny (Acts 20:28).</a:t>
            </a:r>
          </a:p>
          <a:p>
            <a:r>
              <a:rPr lang="en-US" sz="3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Yet, how will it impact our present lives?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9024" y="5582027"/>
            <a:ext cx="662031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89025" y="1059807"/>
            <a:ext cx="662031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89024" y="2525030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89025" y="4065167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3</a:t>
            </a:r>
          </a:p>
        </p:txBody>
      </p:sp>
      <p:sp>
        <p:nvSpPr>
          <p:cNvPr id="23" name="Rectangle 22"/>
          <p:cNvSpPr/>
          <p:nvPr/>
        </p:nvSpPr>
        <p:spPr>
          <a:xfrm flipV="1">
            <a:off x="2" y="0"/>
            <a:ext cx="1189024" cy="6858000"/>
          </a:xfrm>
          <a:prstGeom prst="rect">
            <a:avLst/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57D244A-F52D-495E-A3F6-1692DF1B1CCC}"/>
              </a:ext>
            </a:extLst>
          </p:cNvPr>
          <p:cNvSpPr txBox="1"/>
          <p:nvPr/>
        </p:nvSpPr>
        <p:spPr>
          <a:xfrm>
            <a:off x="92005" y="843677"/>
            <a:ext cx="1031051" cy="5170646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  <a:bevelB w="82550" h="38100" prst="coolSlant"/>
            </a:sp3d>
          </a:bodyPr>
          <a:lstStyle/>
          <a:p>
            <a:pPr algn="ctr"/>
            <a:r>
              <a:rPr lang="en-US" sz="5500" b="1" dirty="0">
                <a:solidFill>
                  <a:srgbClr val="0080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 H U R C 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0"/>
            <a:ext cx="9144000" cy="1736914"/>
          </a:xfrm>
          <a:prstGeom prst="rect">
            <a:avLst/>
          </a:prstGeom>
          <a:solidFill>
            <a:schemeClr val="bg1"/>
          </a:solidFill>
          <a:effectLst>
            <a:outerShdw blurRad="40000" dist="50800" dir="49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72907" y="0"/>
            <a:ext cx="1851056" cy="6858000"/>
            <a:chOff x="0" y="0"/>
            <a:chExt cx="1851056" cy="6858000"/>
          </a:xfrm>
        </p:grpSpPr>
        <p:grpSp>
          <p:nvGrpSpPr>
            <p:cNvPr id="22" name="Group 21"/>
            <p:cNvGrpSpPr/>
            <p:nvPr/>
          </p:nvGrpSpPr>
          <p:grpSpPr>
            <a:xfrm flipV="1">
              <a:off x="0" y="0"/>
              <a:ext cx="1851055" cy="6858000"/>
              <a:chOff x="1382727" y="0"/>
              <a:chExt cx="1851055" cy="6858000"/>
            </a:xfrm>
            <a:effectLst>
              <a:outerShdw blurRad="50800" dist="63500" dir="17400000">
                <a:srgbClr val="000000">
                  <a:alpha val="43000"/>
                </a:srgbClr>
              </a:outerShdw>
            </a:effectLst>
          </p:grpSpPr>
          <p:sp>
            <p:nvSpPr>
              <p:cNvPr id="20" name="Rectangle 19"/>
              <p:cNvSpPr/>
              <p:nvPr/>
            </p:nvSpPr>
            <p:spPr>
              <a:xfrm>
                <a:off x="1382727" y="0"/>
                <a:ext cx="1189024" cy="6858000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 Same Side Corner Rectangle 20"/>
              <p:cNvSpPr/>
              <p:nvPr/>
            </p:nvSpPr>
            <p:spPr>
              <a:xfrm rot="16200000" flipV="1">
                <a:off x="2236242" y="5128623"/>
                <a:ext cx="1333048" cy="662032"/>
              </a:xfrm>
              <a:prstGeom prst="round2SameRect">
                <a:avLst/>
              </a:prstGeom>
              <a:solidFill>
                <a:srgbClr val="FFCC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189025" y="1059807"/>
              <a:ext cx="662031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rgbClr val="262626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flipV="1">
            <a:off x="0" y="0"/>
            <a:ext cx="1851056" cy="6858000"/>
            <a:chOff x="0" y="0"/>
            <a:chExt cx="1851056" cy="6858000"/>
          </a:xfrm>
          <a:effectLst>
            <a:outerShdw blurRad="50800" dist="76200" dir="16200000">
              <a:srgbClr val="000000">
                <a:alpha val="43000"/>
              </a:srgbClr>
            </a:outerShdw>
          </a:effectLst>
        </p:grpSpPr>
        <p:sp>
          <p:nvSpPr>
            <p:cNvPr id="4" name="Rectangle 3"/>
            <p:cNvSpPr/>
            <p:nvPr/>
          </p:nvSpPr>
          <p:spPr>
            <a:xfrm>
              <a:off x="0" y="0"/>
              <a:ext cx="1189024" cy="6858000"/>
            </a:xfrm>
            <a:prstGeom prst="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Same Side Corner Rectangle 5"/>
            <p:cNvSpPr/>
            <p:nvPr/>
          </p:nvSpPr>
          <p:spPr>
            <a:xfrm rot="16200000" flipV="1">
              <a:off x="857259" y="606403"/>
              <a:ext cx="1325562" cy="662032"/>
            </a:xfrm>
            <a:prstGeom prst="round2Same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 flipV="1">
            <a:off x="0" y="0"/>
            <a:ext cx="1851055" cy="6858000"/>
            <a:chOff x="925528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925528" y="0"/>
              <a:ext cx="1189024" cy="68580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16200000" flipV="1">
              <a:off x="1779043" y="3663400"/>
              <a:ext cx="1333048" cy="662032"/>
            </a:xfrm>
            <a:prstGeom prst="round2SameRect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 flipV="1">
            <a:off x="0" y="0"/>
            <a:ext cx="1851055" cy="6858000"/>
            <a:chOff x="1382727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1382727" y="0"/>
              <a:ext cx="1189024" cy="685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16200000" flipV="1">
              <a:off x="2236242" y="2123263"/>
              <a:ext cx="1333048" cy="66203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70" y="274638"/>
            <a:ext cx="605203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3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If the Lord’s Church Is not a Priority…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70" y="2064884"/>
            <a:ext cx="6127961" cy="45184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3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It Will Affect Our View of Ourselves.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forget our spiritual nature (2 Pet. 2:12; Titus 3:3).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It makes us selfish (Jude 12).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won’t see our condition before God (Psa. 94:7-11).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9024" y="5582027"/>
            <a:ext cx="662031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89024" y="2525030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89025" y="4065167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 flipV="1">
            <a:off x="2" y="0"/>
            <a:ext cx="1189024" cy="6858000"/>
          </a:xfrm>
          <a:prstGeom prst="rect">
            <a:avLst/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4B97F8F-C8A5-42F7-ACD2-89DF164E4434}"/>
              </a:ext>
            </a:extLst>
          </p:cNvPr>
          <p:cNvSpPr txBox="1"/>
          <p:nvPr/>
        </p:nvSpPr>
        <p:spPr>
          <a:xfrm>
            <a:off x="92005" y="843677"/>
            <a:ext cx="1031051" cy="5170646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  <a:bevelB w="82550" h="38100" prst="coolSlant"/>
            </a:sp3d>
          </a:bodyPr>
          <a:lstStyle/>
          <a:p>
            <a:pPr algn="ctr"/>
            <a:r>
              <a:rPr lang="en-US" sz="5500" b="1" dirty="0">
                <a:solidFill>
                  <a:srgbClr val="0080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 H U R C H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26 0 L -1.38889E-6 0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05034 4.81481E-6 " pathEditMode="relative" ptsTypes="AA">
                                      <p:cBhvr>
                                        <p:cTn id="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9144000" cy="1736914"/>
          </a:xfrm>
          <a:prstGeom prst="rect">
            <a:avLst/>
          </a:prstGeom>
          <a:solidFill>
            <a:schemeClr val="bg1"/>
          </a:solidFill>
          <a:effectLst>
            <a:outerShdw blurRad="40000" dist="50800" dir="49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45921" y="0"/>
            <a:ext cx="1851056" cy="6858000"/>
            <a:chOff x="0" y="0"/>
            <a:chExt cx="1851056" cy="6858000"/>
          </a:xfrm>
        </p:grpSpPr>
        <p:grpSp>
          <p:nvGrpSpPr>
            <p:cNvPr id="8" name="Group 23"/>
            <p:cNvGrpSpPr/>
            <p:nvPr/>
          </p:nvGrpSpPr>
          <p:grpSpPr>
            <a:xfrm flipV="1">
              <a:off x="0" y="0"/>
              <a:ext cx="1851055" cy="6858000"/>
              <a:chOff x="925528" y="0"/>
              <a:chExt cx="1851055" cy="6858000"/>
            </a:xfrm>
            <a:effectLst>
              <a:outerShdw blurRad="50800" dist="76200" dir="17400000">
                <a:srgbClr val="000000">
                  <a:alpha val="43000"/>
                </a:srgbClr>
              </a:outerShdw>
            </a:effectLst>
          </p:grpSpPr>
          <p:sp>
            <p:nvSpPr>
              <p:cNvPr id="15" name="Rectangle 14"/>
              <p:cNvSpPr/>
              <p:nvPr/>
            </p:nvSpPr>
            <p:spPr>
              <a:xfrm>
                <a:off x="925528" y="0"/>
                <a:ext cx="1189024" cy="685800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 Same Side Corner Rectangle 15"/>
              <p:cNvSpPr/>
              <p:nvPr/>
            </p:nvSpPr>
            <p:spPr>
              <a:xfrm rot="16200000" flipV="1">
                <a:off x="1779043" y="3663400"/>
                <a:ext cx="1333048" cy="662032"/>
              </a:xfrm>
              <a:prstGeom prst="round2SameRect">
                <a:avLst/>
              </a:prstGeom>
              <a:solidFill>
                <a:srgbClr val="00FF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189024" y="2525030"/>
              <a:ext cx="662032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rgbClr val="262626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2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flipV="1">
            <a:off x="0" y="0"/>
            <a:ext cx="1851056" cy="6858000"/>
            <a:chOff x="0" y="0"/>
            <a:chExt cx="1851056" cy="6858000"/>
          </a:xfrm>
          <a:effectLst>
            <a:outerShdw blurRad="50800" dist="76200" dir="16200000">
              <a:srgbClr val="000000">
                <a:alpha val="43000"/>
              </a:srgbClr>
            </a:outerShdw>
          </a:effectLst>
        </p:grpSpPr>
        <p:sp>
          <p:nvSpPr>
            <p:cNvPr id="4" name="Rectangle 3"/>
            <p:cNvSpPr/>
            <p:nvPr/>
          </p:nvSpPr>
          <p:spPr>
            <a:xfrm>
              <a:off x="0" y="0"/>
              <a:ext cx="1189024" cy="6858000"/>
            </a:xfrm>
            <a:prstGeom prst="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Same Side Corner Rectangle 5"/>
            <p:cNvSpPr/>
            <p:nvPr/>
          </p:nvSpPr>
          <p:spPr>
            <a:xfrm rot="16200000" flipV="1">
              <a:off x="857259" y="606403"/>
              <a:ext cx="1325562" cy="662032"/>
            </a:xfrm>
            <a:prstGeom prst="round2Same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9"/>
          <p:cNvGrpSpPr/>
          <p:nvPr/>
        </p:nvGrpSpPr>
        <p:grpSpPr>
          <a:xfrm>
            <a:off x="-1" y="0"/>
            <a:ext cx="1851056" cy="6858000"/>
            <a:chOff x="0" y="0"/>
            <a:chExt cx="1851056" cy="6858000"/>
          </a:xfrm>
        </p:grpSpPr>
        <p:grpSp>
          <p:nvGrpSpPr>
            <p:cNvPr id="7" name="Group 21"/>
            <p:cNvGrpSpPr/>
            <p:nvPr/>
          </p:nvGrpSpPr>
          <p:grpSpPr>
            <a:xfrm flipV="1">
              <a:off x="0" y="0"/>
              <a:ext cx="1851055" cy="6858000"/>
              <a:chOff x="1382727" y="0"/>
              <a:chExt cx="1851055" cy="6858000"/>
            </a:xfrm>
            <a:effectLst>
              <a:outerShdw blurRad="50800" dist="63500" dir="17400000">
                <a:srgbClr val="000000">
                  <a:alpha val="43000"/>
                </a:srgbClr>
              </a:outerShdw>
            </a:effectLst>
          </p:grpSpPr>
          <p:sp>
            <p:nvSpPr>
              <p:cNvPr id="20" name="Rectangle 19"/>
              <p:cNvSpPr/>
              <p:nvPr/>
            </p:nvSpPr>
            <p:spPr>
              <a:xfrm>
                <a:off x="1382727" y="0"/>
                <a:ext cx="1189024" cy="6858000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 Same Side Corner Rectangle 20"/>
              <p:cNvSpPr/>
              <p:nvPr/>
            </p:nvSpPr>
            <p:spPr>
              <a:xfrm rot="16200000" flipV="1">
                <a:off x="2236242" y="5128623"/>
                <a:ext cx="1333048" cy="662032"/>
              </a:xfrm>
              <a:prstGeom prst="round2SameRect">
                <a:avLst/>
              </a:prstGeom>
              <a:solidFill>
                <a:srgbClr val="FFCC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189025" y="1059807"/>
              <a:ext cx="662031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rgbClr val="262626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1</a:t>
              </a:r>
            </a:p>
          </p:txBody>
        </p:sp>
      </p:grpSp>
      <p:grpSp>
        <p:nvGrpSpPr>
          <p:cNvPr id="11" name="Group 22"/>
          <p:cNvGrpSpPr/>
          <p:nvPr/>
        </p:nvGrpSpPr>
        <p:grpSpPr>
          <a:xfrm flipV="1">
            <a:off x="0" y="0"/>
            <a:ext cx="1851055" cy="6858000"/>
            <a:chOff x="1382727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1382727" y="0"/>
              <a:ext cx="1189024" cy="685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16200000" flipV="1">
              <a:off x="2236242" y="2123263"/>
              <a:ext cx="1333048" cy="66203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70" y="274638"/>
            <a:ext cx="605203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3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If the Lord’s Church Is not a Priority…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70" y="2064884"/>
            <a:ext cx="6333581" cy="451847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3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It Will Affect Our View of the World.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will we hear? (Prov. 23:7)</a:t>
            </a:r>
          </a:p>
          <a:p>
            <a:pPr lvl="2">
              <a:buFont typeface="Wingdings" charset="2"/>
              <a:buChar char="§"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Songs we sing and things we discuss</a:t>
            </a:r>
          </a:p>
          <a:p>
            <a:pPr lvl="2">
              <a:buFont typeface="Wingdings" charset="2"/>
              <a:buChar char="§"/>
            </a:pPr>
            <a:r>
              <a:rPr lang="en-US" b="1" i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It Won’t be Very Long</a:t>
            </a:r>
          </a:p>
          <a:p>
            <a:pPr lvl="2">
              <a:buFont typeface="Wingdings" charset="2"/>
              <a:buChar char="§"/>
            </a:pPr>
            <a:r>
              <a:rPr lang="en-US" b="1" i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How Great Thou Art</a:t>
            </a:r>
          </a:p>
          <a:p>
            <a:pPr lvl="2">
              <a:buFont typeface="Wingdings" charset="2"/>
              <a:buChar char="§"/>
            </a:pPr>
            <a:r>
              <a:rPr lang="en-US" b="1" i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This World in Not My Home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will see this world as our home (1 John 4:4-6; Phil. 3:18-21).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9024" y="5582027"/>
            <a:ext cx="662031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89025" y="4065167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 flipV="1">
            <a:off x="2" y="0"/>
            <a:ext cx="1189024" cy="6858000"/>
          </a:xfrm>
          <a:prstGeom prst="rect">
            <a:avLst/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04147A2-7FC9-4BAB-81CF-6766377C93FC}"/>
              </a:ext>
            </a:extLst>
          </p:cNvPr>
          <p:cNvSpPr txBox="1"/>
          <p:nvPr/>
        </p:nvSpPr>
        <p:spPr>
          <a:xfrm>
            <a:off x="92005" y="843677"/>
            <a:ext cx="1031051" cy="5170646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  <a:bevelB w="82550" h="38100" prst="coolSlant"/>
            </a:sp3d>
          </a:bodyPr>
          <a:lstStyle/>
          <a:p>
            <a:pPr algn="ctr"/>
            <a:r>
              <a:rPr lang="en-US" sz="5500" b="1" dirty="0">
                <a:solidFill>
                  <a:srgbClr val="0080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 H U R C H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92 0 L 2.77556E-17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-0.04792 0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9144000" cy="1736914"/>
          </a:xfrm>
          <a:prstGeom prst="rect">
            <a:avLst/>
          </a:prstGeom>
          <a:solidFill>
            <a:schemeClr val="bg1"/>
          </a:solidFill>
          <a:effectLst>
            <a:outerShdw blurRad="40000" dist="50800" dir="49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45923" y="0"/>
            <a:ext cx="1851057" cy="6858000"/>
            <a:chOff x="0" y="0"/>
            <a:chExt cx="1851057" cy="6858000"/>
          </a:xfrm>
        </p:grpSpPr>
        <p:grpSp>
          <p:nvGrpSpPr>
            <p:cNvPr id="12" name="Group 22"/>
            <p:cNvGrpSpPr/>
            <p:nvPr/>
          </p:nvGrpSpPr>
          <p:grpSpPr>
            <a:xfrm flipV="1">
              <a:off x="0" y="0"/>
              <a:ext cx="1851055" cy="6858000"/>
              <a:chOff x="1382727" y="0"/>
              <a:chExt cx="1851055" cy="6858000"/>
            </a:xfrm>
            <a:effectLst>
              <a:outerShdw blurRad="50800" dist="76200" dir="17400000">
                <a:srgbClr val="000000">
                  <a:alpha val="43000"/>
                </a:srgbClr>
              </a:outerShdw>
            </a:effectLst>
          </p:grpSpPr>
          <p:sp>
            <p:nvSpPr>
              <p:cNvPr id="9" name="Rectangle 8"/>
              <p:cNvSpPr/>
              <p:nvPr/>
            </p:nvSpPr>
            <p:spPr>
              <a:xfrm>
                <a:off x="1382727" y="0"/>
                <a:ext cx="1189024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 Same Side Corner Rectangle 9"/>
              <p:cNvSpPr/>
              <p:nvPr/>
            </p:nvSpPr>
            <p:spPr>
              <a:xfrm rot="16200000" flipV="1">
                <a:off x="2236242" y="2123263"/>
                <a:ext cx="1333048" cy="662032"/>
              </a:xfrm>
              <a:prstGeom prst="round2Same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189025" y="4065167"/>
              <a:ext cx="662032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rgbClr val="262626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3</a:t>
              </a:r>
            </a:p>
          </p:txBody>
        </p:sp>
      </p:grpSp>
      <p:grpSp>
        <p:nvGrpSpPr>
          <p:cNvPr id="13" name="Group 11"/>
          <p:cNvGrpSpPr/>
          <p:nvPr/>
        </p:nvGrpSpPr>
        <p:grpSpPr>
          <a:xfrm flipV="1">
            <a:off x="0" y="0"/>
            <a:ext cx="1851056" cy="6858000"/>
            <a:chOff x="0" y="0"/>
            <a:chExt cx="1851056" cy="6858000"/>
          </a:xfrm>
          <a:effectLst>
            <a:outerShdw blurRad="50800" dist="76200" dir="16200000">
              <a:srgbClr val="000000">
                <a:alpha val="43000"/>
              </a:srgbClr>
            </a:outerShdw>
          </a:effectLst>
        </p:grpSpPr>
        <p:sp>
          <p:nvSpPr>
            <p:cNvPr id="4" name="Rectangle 3"/>
            <p:cNvSpPr/>
            <p:nvPr/>
          </p:nvSpPr>
          <p:spPr>
            <a:xfrm>
              <a:off x="0" y="0"/>
              <a:ext cx="1189024" cy="6858000"/>
            </a:xfrm>
            <a:prstGeom prst="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Same Side Corner Rectangle 5"/>
            <p:cNvSpPr/>
            <p:nvPr/>
          </p:nvSpPr>
          <p:spPr>
            <a:xfrm rot="16200000" flipV="1">
              <a:off x="857259" y="606403"/>
              <a:ext cx="1325562" cy="662032"/>
            </a:xfrm>
            <a:prstGeom prst="round2SameRect">
              <a:avLst/>
            </a:prstGeom>
            <a:solidFill>
              <a:srgbClr val="008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1" y="0"/>
            <a:ext cx="1851056" cy="6858000"/>
            <a:chOff x="0" y="0"/>
            <a:chExt cx="1851056" cy="6858000"/>
          </a:xfrm>
        </p:grpSpPr>
        <p:grpSp>
          <p:nvGrpSpPr>
            <p:cNvPr id="7" name="Group 23"/>
            <p:cNvGrpSpPr/>
            <p:nvPr/>
          </p:nvGrpSpPr>
          <p:grpSpPr>
            <a:xfrm flipV="1">
              <a:off x="0" y="0"/>
              <a:ext cx="1851055" cy="6858000"/>
              <a:chOff x="925528" y="0"/>
              <a:chExt cx="1851055" cy="6858000"/>
            </a:xfrm>
            <a:effectLst>
              <a:outerShdw blurRad="50800" dist="76200" dir="17400000">
                <a:srgbClr val="000000">
                  <a:alpha val="43000"/>
                </a:srgbClr>
              </a:outerShdw>
            </a:effectLst>
          </p:grpSpPr>
          <p:sp>
            <p:nvSpPr>
              <p:cNvPr id="15" name="Rectangle 14"/>
              <p:cNvSpPr/>
              <p:nvPr/>
            </p:nvSpPr>
            <p:spPr>
              <a:xfrm>
                <a:off x="925528" y="0"/>
                <a:ext cx="1189024" cy="685800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 Same Side Corner Rectangle 15"/>
              <p:cNvSpPr/>
              <p:nvPr/>
            </p:nvSpPr>
            <p:spPr>
              <a:xfrm rot="16200000" flipV="1">
                <a:off x="1779043" y="3663400"/>
                <a:ext cx="1333048" cy="662032"/>
              </a:xfrm>
              <a:prstGeom prst="round2SameRect">
                <a:avLst/>
              </a:prstGeom>
              <a:solidFill>
                <a:srgbClr val="00FF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189024" y="2525030"/>
              <a:ext cx="662032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rgbClr val="262626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2</a:t>
              </a:r>
            </a:p>
          </p:txBody>
        </p:sp>
      </p:grpSp>
      <p:grpSp>
        <p:nvGrpSpPr>
          <p:cNvPr id="8" name="Group 29"/>
          <p:cNvGrpSpPr/>
          <p:nvPr/>
        </p:nvGrpSpPr>
        <p:grpSpPr>
          <a:xfrm>
            <a:off x="-1" y="0"/>
            <a:ext cx="1851056" cy="6858000"/>
            <a:chOff x="0" y="0"/>
            <a:chExt cx="1851056" cy="6858000"/>
          </a:xfrm>
        </p:grpSpPr>
        <p:grpSp>
          <p:nvGrpSpPr>
            <p:cNvPr id="11" name="Group 21"/>
            <p:cNvGrpSpPr/>
            <p:nvPr/>
          </p:nvGrpSpPr>
          <p:grpSpPr>
            <a:xfrm flipV="1">
              <a:off x="0" y="0"/>
              <a:ext cx="1851055" cy="6858000"/>
              <a:chOff x="1382727" y="0"/>
              <a:chExt cx="1851055" cy="6858000"/>
            </a:xfrm>
            <a:effectLst>
              <a:outerShdw blurRad="50800" dist="63500" dir="17400000">
                <a:srgbClr val="000000">
                  <a:alpha val="43000"/>
                </a:srgbClr>
              </a:outerShdw>
            </a:effectLst>
          </p:grpSpPr>
          <p:sp>
            <p:nvSpPr>
              <p:cNvPr id="20" name="Rectangle 19"/>
              <p:cNvSpPr/>
              <p:nvPr/>
            </p:nvSpPr>
            <p:spPr>
              <a:xfrm>
                <a:off x="1382727" y="0"/>
                <a:ext cx="1189024" cy="6858000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 Same Side Corner Rectangle 20"/>
              <p:cNvSpPr/>
              <p:nvPr/>
            </p:nvSpPr>
            <p:spPr>
              <a:xfrm rot="16200000" flipV="1">
                <a:off x="2236242" y="5128623"/>
                <a:ext cx="1333048" cy="662032"/>
              </a:xfrm>
              <a:prstGeom prst="round2SameRect">
                <a:avLst/>
              </a:prstGeom>
              <a:solidFill>
                <a:srgbClr val="FFCC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189025" y="1059807"/>
              <a:ext cx="662031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rgbClr val="262626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70" y="274638"/>
            <a:ext cx="605203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3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If the Lord’s Church Is not a Priority…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70" y="2064884"/>
            <a:ext cx="5876380" cy="45184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3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It Will Affect Our Family.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will shape our values by the world’s views (Col. 3:18-21; Matt. 19:9).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won’t consider reasons to be better (1 Pet. 3:7).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influence our family to do the same (Eph. 6:4).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9024" y="5582027"/>
            <a:ext cx="662031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4</a:t>
            </a:r>
          </a:p>
        </p:txBody>
      </p:sp>
      <p:sp>
        <p:nvSpPr>
          <p:cNvPr id="24" name="Rectangle 23"/>
          <p:cNvSpPr/>
          <p:nvPr/>
        </p:nvSpPr>
        <p:spPr>
          <a:xfrm flipV="1">
            <a:off x="2" y="0"/>
            <a:ext cx="1189024" cy="6858000"/>
          </a:xfrm>
          <a:prstGeom prst="rect">
            <a:avLst/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656A0E1-EBAD-4337-8F2A-32BD6B2F05AC}"/>
              </a:ext>
            </a:extLst>
          </p:cNvPr>
          <p:cNvSpPr txBox="1"/>
          <p:nvPr/>
        </p:nvSpPr>
        <p:spPr>
          <a:xfrm>
            <a:off x="92005" y="843677"/>
            <a:ext cx="1031051" cy="5170646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  <a:bevelB w="82550" h="38100" prst="coolSlant"/>
            </a:sp3d>
          </a:bodyPr>
          <a:lstStyle/>
          <a:p>
            <a:pPr algn="ctr"/>
            <a:r>
              <a:rPr lang="en-US" sz="5500" b="1" dirty="0">
                <a:solidFill>
                  <a:srgbClr val="0080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 H U R C H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65 0 L 2.77556E-17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-0.04723 0 " pathEditMode="relative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9144000" cy="1736914"/>
          </a:xfrm>
          <a:prstGeom prst="rect">
            <a:avLst/>
          </a:prstGeom>
          <a:solidFill>
            <a:schemeClr val="bg1"/>
          </a:solidFill>
          <a:effectLst>
            <a:outerShdw blurRad="40000" dist="50800" dir="49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32372" y="0"/>
            <a:ext cx="1851056" cy="6858000"/>
            <a:chOff x="0" y="0"/>
            <a:chExt cx="1851056" cy="6858000"/>
          </a:xfrm>
        </p:grpSpPr>
        <p:grpSp>
          <p:nvGrpSpPr>
            <p:cNvPr id="14" name="Group 11"/>
            <p:cNvGrpSpPr/>
            <p:nvPr/>
          </p:nvGrpSpPr>
          <p:grpSpPr>
            <a:xfrm flipV="1">
              <a:off x="0" y="0"/>
              <a:ext cx="1851056" cy="6858000"/>
              <a:chOff x="0" y="0"/>
              <a:chExt cx="1851056" cy="6858000"/>
            </a:xfrm>
            <a:effectLst>
              <a:outerShdw blurRad="50800" dist="76200" dir="16200000">
                <a:srgbClr val="000000">
                  <a:alpha val="43000"/>
                </a:srgbClr>
              </a:outerShdw>
            </a:effectLst>
          </p:grpSpPr>
          <p:sp>
            <p:nvSpPr>
              <p:cNvPr id="4" name="Rectangle 3"/>
              <p:cNvSpPr/>
              <p:nvPr/>
            </p:nvSpPr>
            <p:spPr>
              <a:xfrm>
                <a:off x="0" y="0"/>
                <a:ext cx="1189024" cy="6858000"/>
              </a:xfrm>
              <a:prstGeom prst="rect">
                <a:avLst/>
              </a:prstGeom>
              <a:solidFill>
                <a:srgbClr val="008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ound Same Side Corner Rectangle 5"/>
              <p:cNvSpPr/>
              <p:nvPr/>
            </p:nvSpPr>
            <p:spPr>
              <a:xfrm rot="16200000" flipV="1">
                <a:off x="857259" y="606403"/>
                <a:ext cx="1325562" cy="662032"/>
              </a:xfrm>
              <a:prstGeom prst="round2SameRect">
                <a:avLst/>
              </a:prstGeom>
              <a:solidFill>
                <a:srgbClr val="008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189024" y="5582027"/>
              <a:ext cx="662031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4</a:t>
              </a: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1" y="0"/>
            <a:ext cx="1851056" cy="6858000"/>
            <a:chOff x="0" y="0"/>
            <a:chExt cx="1851056" cy="6858000"/>
          </a:xfrm>
        </p:grpSpPr>
        <p:grpSp>
          <p:nvGrpSpPr>
            <p:cNvPr id="11" name="Group 23"/>
            <p:cNvGrpSpPr/>
            <p:nvPr/>
          </p:nvGrpSpPr>
          <p:grpSpPr>
            <a:xfrm flipV="1">
              <a:off x="0" y="0"/>
              <a:ext cx="1851055" cy="6858000"/>
              <a:chOff x="925528" y="0"/>
              <a:chExt cx="1851055" cy="6858000"/>
            </a:xfrm>
            <a:effectLst>
              <a:outerShdw blurRad="50800" dist="76200" dir="17400000">
                <a:srgbClr val="000000">
                  <a:alpha val="43000"/>
                </a:srgbClr>
              </a:outerShdw>
            </a:effectLst>
          </p:grpSpPr>
          <p:sp>
            <p:nvSpPr>
              <p:cNvPr id="15" name="Rectangle 14"/>
              <p:cNvSpPr/>
              <p:nvPr/>
            </p:nvSpPr>
            <p:spPr>
              <a:xfrm>
                <a:off x="925528" y="0"/>
                <a:ext cx="1189024" cy="685800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 Same Side Corner Rectangle 15"/>
              <p:cNvSpPr/>
              <p:nvPr/>
            </p:nvSpPr>
            <p:spPr>
              <a:xfrm rot="16200000" flipV="1">
                <a:off x="1779043" y="3663400"/>
                <a:ext cx="1333048" cy="662032"/>
              </a:xfrm>
              <a:prstGeom prst="round2SameRect">
                <a:avLst/>
              </a:prstGeom>
              <a:solidFill>
                <a:srgbClr val="00FF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189024" y="2525030"/>
              <a:ext cx="662032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rgbClr val="262626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2</a:t>
              </a:r>
            </a:p>
          </p:txBody>
        </p:sp>
      </p:grpSp>
      <p:grpSp>
        <p:nvGrpSpPr>
          <p:cNvPr id="12" name="Group 29"/>
          <p:cNvGrpSpPr/>
          <p:nvPr/>
        </p:nvGrpSpPr>
        <p:grpSpPr>
          <a:xfrm>
            <a:off x="-1" y="0"/>
            <a:ext cx="1851056" cy="6858000"/>
            <a:chOff x="0" y="0"/>
            <a:chExt cx="1851056" cy="6858000"/>
          </a:xfrm>
        </p:grpSpPr>
        <p:grpSp>
          <p:nvGrpSpPr>
            <p:cNvPr id="13" name="Group 21"/>
            <p:cNvGrpSpPr/>
            <p:nvPr/>
          </p:nvGrpSpPr>
          <p:grpSpPr>
            <a:xfrm flipV="1">
              <a:off x="0" y="0"/>
              <a:ext cx="1851055" cy="6858000"/>
              <a:chOff x="1382727" y="0"/>
              <a:chExt cx="1851055" cy="6858000"/>
            </a:xfrm>
            <a:effectLst>
              <a:outerShdw blurRad="50800" dist="63500" dir="17400000">
                <a:srgbClr val="000000">
                  <a:alpha val="43000"/>
                </a:srgbClr>
              </a:outerShdw>
            </a:effectLst>
          </p:grpSpPr>
          <p:sp>
            <p:nvSpPr>
              <p:cNvPr id="20" name="Rectangle 19"/>
              <p:cNvSpPr/>
              <p:nvPr/>
            </p:nvSpPr>
            <p:spPr>
              <a:xfrm>
                <a:off x="1382727" y="0"/>
                <a:ext cx="1189024" cy="6858000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 Same Side Corner Rectangle 20"/>
              <p:cNvSpPr/>
              <p:nvPr/>
            </p:nvSpPr>
            <p:spPr>
              <a:xfrm rot="16200000" flipV="1">
                <a:off x="2236242" y="5128623"/>
                <a:ext cx="1333048" cy="662032"/>
              </a:xfrm>
              <a:prstGeom prst="round2SameRect">
                <a:avLst/>
              </a:prstGeom>
              <a:solidFill>
                <a:srgbClr val="FFCC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189025" y="1059807"/>
              <a:ext cx="662031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rgbClr val="262626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70" y="274638"/>
            <a:ext cx="605203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3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If the Lord’s Church Is not a Priority…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70" y="2064884"/>
            <a:ext cx="5876380" cy="451847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3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It Will Affect Our View of Time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will avoid reminders of mortality (Psa. 103:15-17; 144:3-4). 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imagine we have time (Jas. 4:13-15).</a:t>
            </a:r>
          </a:p>
          <a:p>
            <a:pPr lvl="1">
              <a:buFont typeface="Arial"/>
              <a:buChar char="•"/>
            </a:pPr>
            <a:r>
              <a:rPr lang="en-US" sz="32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make no provisions for eternity (Matt. 6:19-20).</a:t>
            </a:r>
          </a:p>
        </p:txBody>
      </p:sp>
      <p:grpSp>
        <p:nvGrpSpPr>
          <p:cNvPr id="5" name="Group 21"/>
          <p:cNvGrpSpPr/>
          <p:nvPr/>
        </p:nvGrpSpPr>
        <p:grpSpPr>
          <a:xfrm>
            <a:off x="1" y="0"/>
            <a:ext cx="1851057" cy="6858000"/>
            <a:chOff x="0" y="0"/>
            <a:chExt cx="1851057" cy="6858000"/>
          </a:xfrm>
        </p:grpSpPr>
        <p:grpSp>
          <p:nvGrpSpPr>
            <p:cNvPr id="7" name="Group 22"/>
            <p:cNvGrpSpPr/>
            <p:nvPr/>
          </p:nvGrpSpPr>
          <p:grpSpPr>
            <a:xfrm flipV="1">
              <a:off x="0" y="0"/>
              <a:ext cx="1851055" cy="6858000"/>
              <a:chOff x="1382727" y="0"/>
              <a:chExt cx="1851055" cy="6858000"/>
            </a:xfrm>
            <a:effectLst>
              <a:outerShdw blurRad="50800" dist="76200" dir="17400000">
                <a:srgbClr val="000000">
                  <a:alpha val="43000"/>
                </a:srgbClr>
              </a:outerShdw>
            </a:effectLst>
          </p:grpSpPr>
          <p:sp>
            <p:nvSpPr>
              <p:cNvPr id="9" name="Rectangle 8"/>
              <p:cNvSpPr/>
              <p:nvPr/>
            </p:nvSpPr>
            <p:spPr>
              <a:xfrm>
                <a:off x="1382727" y="0"/>
                <a:ext cx="1189024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 Same Side Corner Rectangle 9"/>
              <p:cNvSpPr/>
              <p:nvPr/>
            </p:nvSpPr>
            <p:spPr>
              <a:xfrm rot="16200000" flipV="1">
                <a:off x="2236242" y="2123263"/>
                <a:ext cx="1333048" cy="662032"/>
              </a:xfrm>
              <a:prstGeom prst="round2Same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189025" y="4065167"/>
              <a:ext cx="662032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rgbClr val="262626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3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 flipV="1">
            <a:off x="2" y="0"/>
            <a:ext cx="1189024" cy="6858000"/>
          </a:xfrm>
          <a:prstGeom prst="rect">
            <a:avLst/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6D08339-810C-430B-BF29-B31408576206}"/>
              </a:ext>
            </a:extLst>
          </p:cNvPr>
          <p:cNvSpPr txBox="1"/>
          <p:nvPr/>
        </p:nvSpPr>
        <p:spPr>
          <a:xfrm>
            <a:off x="92005" y="843677"/>
            <a:ext cx="1031051" cy="5170646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  <a:bevelB w="82550" h="38100" prst="coolSlant"/>
            </a:sp3d>
          </a:bodyPr>
          <a:lstStyle/>
          <a:p>
            <a:pPr algn="ctr"/>
            <a:r>
              <a:rPr lang="en-US" sz="5500" b="1" dirty="0">
                <a:solidFill>
                  <a:srgbClr val="0080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 H U R C H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31 0 L 2.5E-6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1111E-6 L -0.04653 -1.11111E-6 " pathEditMode="relative" ptsTypes="AA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9144000" cy="1736914"/>
          </a:xfrm>
          <a:prstGeom prst="rect">
            <a:avLst/>
          </a:prstGeom>
          <a:solidFill>
            <a:schemeClr val="bg1"/>
          </a:solidFill>
          <a:effectLst>
            <a:outerShdw blurRad="40000" dist="50800" dir="49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0" y="0"/>
            <a:ext cx="1851056" cy="6858000"/>
            <a:chOff x="0" y="0"/>
            <a:chExt cx="1851056" cy="6858000"/>
          </a:xfrm>
        </p:grpSpPr>
        <p:grpSp>
          <p:nvGrpSpPr>
            <p:cNvPr id="11" name="Group 11"/>
            <p:cNvGrpSpPr/>
            <p:nvPr/>
          </p:nvGrpSpPr>
          <p:grpSpPr>
            <a:xfrm flipV="1">
              <a:off x="0" y="0"/>
              <a:ext cx="1851056" cy="6858000"/>
              <a:chOff x="0" y="0"/>
              <a:chExt cx="1851056" cy="6858000"/>
            </a:xfrm>
            <a:effectLst>
              <a:outerShdw blurRad="50800" dist="76200" dir="16200000">
                <a:srgbClr val="000000">
                  <a:alpha val="43000"/>
                </a:srgbClr>
              </a:outerShdw>
            </a:effectLst>
          </p:grpSpPr>
          <p:sp>
            <p:nvSpPr>
              <p:cNvPr id="4" name="Rectangle 3"/>
              <p:cNvSpPr/>
              <p:nvPr/>
            </p:nvSpPr>
            <p:spPr>
              <a:xfrm>
                <a:off x="0" y="0"/>
                <a:ext cx="1189024" cy="6858000"/>
              </a:xfrm>
              <a:prstGeom prst="rect">
                <a:avLst/>
              </a:prstGeom>
              <a:solidFill>
                <a:srgbClr val="008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ound Same Side Corner Rectangle 5"/>
              <p:cNvSpPr/>
              <p:nvPr/>
            </p:nvSpPr>
            <p:spPr>
              <a:xfrm rot="16200000" flipV="1">
                <a:off x="857259" y="606403"/>
                <a:ext cx="1325562" cy="662032"/>
              </a:xfrm>
              <a:prstGeom prst="round2SameRect">
                <a:avLst/>
              </a:prstGeom>
              <a:solidFill>
                <a:srgbClr val="008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189024" y="5582027"/>
              <a:ext cx="662031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Helvetica"/>
                  <a:cs typeface="Helvetica"/>
                </a:rPr>
                <a:t>4</a:t>
              </a:r>
            </a:p>
          </p:txBody>
        </p:sp>
      </p:grpSp>
      <p:grpSp>
        <p:nvGrpSpPr>
          <p:cNvPr id="5" name="Group 21"/>
          <p:cNvGrpSpPr/>
          <p:nvPr/>
        </p:nvGrpSpPr>
        <p:grpSpPr>
          <a:xfrm flipV="1">
            <a:off x="0" y="0"/>
            <a:ext cx="1851055" cy="6858000"/>
            <a:chOff x="1382727" y="0"/>
            <a:chExt cx="1851055" cy="6858000"/>
          </a:xfrm>
          <a:effectLst>
            <a:outerShdw blurRad="50800" dist="63500" dir="17400000">
              <a:srgbClr val="000000">
                <a:alpha val="43000"/>
              </a:srgbClr>
            </a:outerShdw>
          </a:effectLst>
        </p:grpSpPr>
        <p:sp>
          <p:nvSpPr>
            <p:cNvPr id="20" name="Rectangle 19"/>
            <p:cNvSpPr/>
            <p:nvPr/>
          </p:nvSpPr>
          <p:spPr>
            <a:xfrm>
              <a:off x="1382727" y="0"/>
              <a:ext cx="1189024" cy="6858000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Same Side Corner Rectangle 20"/>
            <p:cNvSpPr/>
            <p:nvPr/>
          </p:nvSpPr>
          <p:spPr>
            <a:xfrm rot="16200000" flipV="1">
              <a:off x="2236242" y="5128623"/>
              <a:ext cx="1333048" cy="662032"/>
            </a:xfrm>
            <a:prstGeom prst="round2SameRect">
              <a:avLst/>
            </a:prstGeom>
            <a:solidFill>
              <a:srgbClr val="FFCC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"/>
          <p:cNvGrpSpPr/>
          <p:nvPr/>
        </p:nvGrpSpPr>
        <p:grpSpPr>
          <a:xfrm flipV="1">
            <a:off x="0" y="0"/>
            <a:ext cx="1851055" cy="6858000"/>
            <a:chOff x="925528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15" name="Rectangle 14"/>
            <p:cNvSpPr/>
            <p:nvPr/>
          </p:nvSpPr>
          <p:spPr>
            <a:xfrm>
              <a:off x="925528" y="0"/>
              <a:ext cx="1189024" cy="68580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16200000" flipV="1">
              <a:off x="1779043" y="3663400"/>
              <a:ext cx="1333048" cy="662032"/>
            </a:xfrm>
            <a:prstGeom prst="round2SameRect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2"/>
          <p:cNvGrpSpPr/>
          <p:nvPr/>
        </p:nvGrpSpPr>
        <p:grpSpPr>
          <a:xfrm flipV="1">
            <a:off x="0" y="0"/>
            <a:ext cx="1851055" cy="6858000"/>
            <a:chOff x="1382727" y="0"/>
            <a:chExt cx="1851055" cy="6858000"/>
          </a:xfrm>
          <a:effectLst>
            <a:outerShdw blurRad="50800" dist="76200" dir="17400000">
              <a:srgbClr val="000000">
                <a:alpha val="43000"/>
              </a:srgb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1382727" y="0"/>
              <a:ext cx="1189024" cy="685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16200000" flipV="1">
              <a:off x="2236242" y="2123263"/>
              <a:ext cx="1333048" cy="662032"/>
            </a:xfrm>
            <a:prstGeom prst="round2Same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70" y="274638"/>
            <a:ext cx="605203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Is the Lord’s Church a Priority in Your Life?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70" y="2064884"/>
            <a:ext cx="5876380" cy="4518477"/>
          </a:xfrm>
        </p:spPr>
        <p:txBody>
          <a:bodyPr>
            <a:noAutofit/>
          </a:bodyPr>
          <a:lstStyle/>
          <a:p>
            <a:r>
              <a:rPr lang="en-US" sz="3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Are you faithful in your attendance?</a:t>
            </a:r>
          </a:p>
          <a:p>
            <a:r>
              <a:rPr lang="en-US" sz="3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Do you value your relationship with your brothers and sisters in Christ?</a:t>
            </a:r>
          </a:p>
          <a:p>
            <a:r>
              <a:rPr lang="en-US" sz="3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Are you even a part of the Lord’s church?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89025" y="1059807"/>
            <a:ext cx="662031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89024" y="2525030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89025" y="4065167"/>
            <a:ext cx="662032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800" b="1" dirty="0">
                <a:solidFill>
                  <a:srgbClr val="26262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"/>
                <a:cs typeface="Helvetica"/>
              </a:rPr>
              <a:t>3</a:t>
            </a:r>
          </a:p>
        </p:txBody>
      </p:sp>
      <p:sp>
        <p:nvSpPr>
          <p:cNvPr id="22" name="Rectangle 21"/>
          <p:cNvSpPr/>
          <p:nvPr/>
        </p:nvSpPr>
        <p:spPr>
          <a:xfrm flipV="1">
            <a:off x="2" y="0"/>
            <a:ext cx="1189024" cy="6858000"/>
          </a:xfrm>
          <a:prstGeom prst="rect">
            <a:avLst/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1B01C96-7DE3-4A16-9001-F24233136D8F}"/>
              </a:ext>
            </a:extLst>
          </p:cNvPr>
          <p:cNvSpPr txBox="1"/>
          <p:nvPr/>
        </p:nvSpPr>
        <p:spPr>
          <a:xfrm>
            <a:off x="92005" y="843677"/>
            <a:ext cx="1031051" cy="5170646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  <a:bevelB w="82550" h="38100" prst="coolSlant"/>
            </a:sp3d>
          </a:bodyPr>
          <a:lstStyle/>
          <a:p>
            <a:pPr algn="ctr"/>
            <a:r>
              <a:rPr lang="en-US" sz="5500" b="1" dirty="0">
                <a:solidFill>
                  <a:srgbClr val="0080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 H U R C 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509</Words>
  <Application>Microsoft Macintosh PowerPoint</Application>
  <PresentationFormat>On-screen Show (4:3)</PresentationFormat>
  <Paragraphs>86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More and More People Reject Church</vt:lpstr>
      <vt:lpstr>More and More People Reject Church</vt:lpstr>
      <vt:lpstr>More and More People Reject Church</vt:lpstr>
      <vt:lpstr>If the Lord’s Church Is not a Priority…</vt:lpstr>
      <vt:lpstr>If the Lord’s Church Is not a Priority…</vt:lpstr>
      <vt:lpstr>If the Lord’s Church Is not a Priority…</vt:lpstr>
      <vt:lpstr>If the Lord’s Church Is not a Priority…</vt:lpstr>
      <vt:lpstr>Is the Lord’s Church a Priority in Your Life?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10</cp:revision>
  <dcterms:created xsi:type="dcterms:W3CDTF">2018-12-18T03:18:33Z</dcterms:created>
  <dcterms:modified xsi:type="dcterms:W3CDTF">2018-12-18T03:19:11Z</dcterms:modified>
</cp:coreProperties>
</file>